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Montserrat SemiBold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Montserrat Medium"/>
      <p:regular r:id="rId53"/>
      <p:bold r:id="rId54"/>
      <p:italic r:id="rId55"/>
      <p:boldItalic r:id="rId56"/>
    </p:embeddedFont>
    <p:embeddedFont>
      <p:font typeface="Google Sans"/>
      <p:regular r:id="rId57"/>
      <p:bold r:id="rId58"/>
      <p:italic r:id="rId59"/>
      <p:boldItalic r:id="rId60"/>
    </p:embeddedFont>
    <p:embeddedFont>
      <p:font typeface="Helvetica Neue"/>
      <p:regular r:id="rId61"/>
      <p:bold r:id="rId62"/>
      <p:italic r:id="rId63"/>
      <p:boldItalic r:id="rId64"/>
    </p:embeddedFont>
    <p:embeddedFont>
      <p:font typeface="Montserrat ExtraBold"/>
      <p:bold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SemiBold-bold.fntdata"/><Relationship Id="rId41" Type="http://schemas.openxmlformats.org/officeDocument/2006/relationships/font" Target="fonts/MontserratSemiBold-regular.fntdata"/><Relationship Id="rId44" Type="http://schemas.openxmlformats.org/officeDocument/2006/relationships/font" Target="fonts/MontserratSemiBold-boldItalic.fntdata"/><Relationship Id="rId43" Type="http://schemas.openxmlformats.org/officeDocument/2006/relationships/font" Target="fonts/MontserratSemiBold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Google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MontserratMedium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Medium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Medium-bold.fntdata"/><Relationship Id="rId13" Type="http://schemas.openxmlformats.org/officeDocument/2006/relationships/slide" Target="slides/slide8.xml"/><Relationship Id="rId57" Type="http://schemas.openxmlformats.org/officeDocument/2006/relationships/font" Target="fonts/GoogleSans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GoogleSans-italic.fntdata"/><Relationship Id="rId14" Type="http://schemas.openxmlformats.org/officeDocument/2006/relationships/slide" Target="slides/slide9.xml"/><Relationship Id="rId58" Type="http://schemas.openxmlformats.org/officeDocument/2006/relationships/font" Target="fonts/Google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3c2ed1a4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3c2ed1a4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8cda263370_1_5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8cda263370_1_5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8cda263370_1_5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8cda263370_1_5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cda263370_1_5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8cda263370_1_5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The difference between buying a car from a car salesman vs building a car from scratch with a mechanic.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cda263370_1_5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cda263370_1_5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42e2a8f90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42e2a8f9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Olga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focus on APP requirement as main focus.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cda26337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cda26337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r>
              <a:rPr lang="en"/>
              <a:t> </a:t>
            </a:r>
            <a:r>
              <a:rPr lang="en"/>
              <a:t>combination of failure domains where an application can run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9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3c2ed1a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3c2ed1a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 Michael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49d4b64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49d4b64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 Michael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cda26337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cda26337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da263370_1_1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da263370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3c2ed1a4d_0_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83c2ed1a4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cda263370_1_12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cda263370_1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 sz="1000"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8cda26337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8cda26337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42e2a8f90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842e2a8f90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Michael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3c2ed1a4d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83c2ed1a4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Michael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Objective: Introduce the concept of how we can scale into Fleets, what are Fleets? How should we think of cluster(s) whether 1 or 1000 exist!?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49d4b6455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g3849d4b64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Title: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Michael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Objective: Introduce the concept of how we can scale into Fleets, what are Fleets? How should we think of cluster(s) whether 1 or 1000 exist!?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49d4b6455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3849d4b645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Title: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Michael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Objective: Introduce the concept of how we can scale into Fleets, what are Fleets? How should we think of cluster(s) whether 1 or 1000 exist!?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83c2ed1a4d_1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83c2ed1a4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Title: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Michael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Objective: How can we create ephemeral clusters and </a:t>
            </a:r>
            <a:r>
              <a:rPr lang="en"/>
              <a:t>infrastructure</a:t>
            </a:r>
            <a:r>
              <a:rPr lang="en"/>
              <a:t> and federate applications across Fleets with near zero pain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3c2ed1a4d_1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83c2ed1a4d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Speaker: Michael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Objective: How can we create ephemeral clusters and infrastructure and federate applications across Fleets with near zero pain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42e2a8f9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842e2a8f9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42e2a8f9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42e2a8f9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Olga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3c2ed1a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3c2ed1a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3c2ed1a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3c2ed1a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Olga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Infra vs Application; base = templates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42e2a8f9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42e2a8f9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42e2a8f9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842e2a8f9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42e2a8f90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842e2a8f90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8cda263370_1_6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38cda263370_1_6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6cd0542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38e6cd054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cda263370_1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cda263370_1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42e2a8f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42e2a8f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cda2633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cda2633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Michael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r>
              <a:rPr lang="en"/>
              <a:t>: Explain how </a:t>
            </a:r>
            <a:r>
              <a:rPr lang="en"/>
              <a:t>today's</a:t>
            </a:r>
            <a:r>
              <a:rPr lang="en"/>
              <a:t> current state of platform engineering still proliferates IDPs and keeps developers close to architectures and infrastructure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3c2ed1a4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3c2ed1a4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Speaker: Michael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</a:t>
            </a:r>
            <a:r>
              <a:rPr lang="en"/>
              <a:t>Introduce</a:t>
            </a:r>
            <a:r>
              <a:rPr lang="en"/>
              <a:t> archetype word and prepare transition across to Olga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83c2ed1a4d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83c2ed1a4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Introduce and prepare concept of how archetypes determine architecture and that we shouldn’t directly interface developers with architecture decisions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cda263370_1_5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cda263370_1_5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Speaker: Olga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Objective: Explain how a person buys a car through a car salesman by collecting the </a:t>
            </a:r>
            <a:r>
              <a:rPr b="1" lang="en">
                <a:solidFill>
                  <a:schemeClr val="dk1"/>
                </a:solidFill>
              </a:rPr>
              <a:t>right</a:t>
            </a:r>
            <a:r>
              <a:rPr lang="en">
                <a:solidFill>
                  <a:schemeClr val="dk1"/>
                </a:solidFill>
              </a:rPr>
              <a:t> requirements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54350" y="957825"/>
            <a:ext cx="72735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4350" y="1841625"/>
            <a:ext cx="53460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33817"/>
              </a:buClr>
              <a:buSzPts val="2200"/>
              <a:buNone/>
              <a:defRPr sz="2200">
                <a:solidFill>
                  <a:srgbClr val="133817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body"/>
          </p:nvPr>
        </p:nvSpPr>
        <p:spPr>
          <a:xfrm>
            <a:off x="454350" y="2609975"/>
            <a:ext cx="19950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3" type="body"/>
          </p:nvPr>
        </p:nvSpPr>
        <p:spPr>
          <a:xfrm>
            <a:off x="3162900" y="2609975"/>
            <a:ext cx="19950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Char char="●"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4" type="body"/>
          </p:nvPr>
        </p:nvSpPr>
        <p:spPr>
          <a:xfrm>
            <a:off x="454350" y="3186675"/>
            <a:ext cx="17820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5" type="body"/>
          </p:nvPr>
        </p:nvSpPr>
        <p:spPr>
          <a:xfrm>
            <a:off x="3162900" y="3255950"/>
            <a:ext cx="17820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/>
          <p:nvPr>
            <p:ph idx="2" type="pic"/>
          </p:nvPr>
        </p:nvSpPr>
        <p:spPr>
          <a:xfrm>
            <a:off x="311700" y="1150050"/>
            <a:ext cx="8471100" cy="3600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2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3443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5125" y="3091875"/>
            <a:ext cx="5193752" cy="6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CUSTOM_4_5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455317" y="4875830"/>
            <a:ext cx="13002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Next ‘24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921900" y="4858875"/>
            <a:ext cx="1300200" cy="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</a:t>
            </a:r>
            <a:endParaRPr sz="6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7404935" y="4875830"/>
            <a:ext cx="13002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fld id="{00000000-1234-1234-1234-123412341234}" type="slidenum">
              <a:rPr lang="en" sz="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sz="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23625" y="-3350"/>
            <a:ext cx="91677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3" title="Screenshot 2025-09-26 at 9.38.56 a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350" y="2928988"/>
            <a:ext cx="312725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23625" y="-3350"/>
            <a:ext cx="91677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900"/>
              <a:buFont typeface="Montserrat SemiBold"/>
              <a:buNone/>
              <a:defRPr sz="29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pic>
        <p:nvPicPr>
          <p:cNvPr id="25" name="Google Shape;25;p4" title="Screenshot 2025-09-26 at 9.39.01 a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57200" y="2926080"/>
            <a:ext cx="312725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None/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400"/>
              <a:buNone/>
              <a:defRPr sz="24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000"/>
              <a:buNone/>
              <a:defRPr sz="40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" name="Google Shape;4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hyperlink" Target="https://simpsons.fandom.com/wiki/The_Hom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oo.gle/app-archetypes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hyperlink" Target="https://goo.gle/app-archetype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5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hyperlink" Target="https://opengitops.dev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fluxcd.io/flux/" TargetMode="External"/><Relationship Id="rId4" Type="http://schemas.openxmlformats.org/officeDocument/2006/relationships/hyperlink" Target="https://control-plane.io/posts/d2-reference-architecture-guide/" TargetMode="External"/><Relationship Id="rId9" Type="http://schemas.openxmlformats.org/officeDocument/2006/relationships/hyperlink" Target="https://platformengineering.org/blog/what-is-platform-engineering" TargetMode="External"/><Relationship Id="rId5" Type="http://schemas.openxmlformats.org/officeDocument/2006/relationships/hyperlink" Target="https://rawkode.academy/read/fluxcd-the-inevitable-choice/" TargetMode="External"/><Relationship Id="rId6" Type="http://schemas.openxmlformats.org/officeDocument/2006/relationships/hyperlink" Target="https://slsa.dev/spec/v1.2-rc1/use-cases" TargetMode="External"/><Relationship Id="rId7" Type="http://schemas.openxmlformats.org/officeDocument/2006/relationships/hyperlink" Target="https://cloud.google.com/architecture/deployment-archetypes" TargetMode="External"/><Relationship Id="rId8" Type="http://schemas.openxmlformats.org/officeDocument/2006/relationships/hyperlink" Target="https://opengitops.dev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image" Target="../media/image50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5400" y="-1305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017855" y="957825"/>
            <a:ext cx="7273500" cy="8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GitOps-Driven Platform Engineering: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454350" y="1841625"/>
            <a:ext cx="53460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Mastering Cluster Fleet Management</a:t>
            </a:r>
            <a:endParaRPr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9" name="Google Shape;79;p17" title="Screenshot 2025-09-26 at 9.38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50" y="2928988"/>
            <a:ext cx="312725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title="Screenshot 2025-09-26 at 9.39.0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718889" y="2928988"/>
            <a:ext cx="312725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title="Screenshot 2025-09-27 at 11.24.56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316" y="1828105"/>
            <a:ext cx="372979" cy="54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 title="Screenshot 2025-09-27 at 11.24.5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00" y="1197337"/>
            <a:ext cx="38501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5394175" y="4647650"/>
            <a:ext cx="1337400" cy="326100"/>
          </a:xfrm>
          <a:prstGeom prst="rect">
            <a:avLst/>
          </a:prstGeom>
        </p:spPr>
        <p:txBody>
          <a:bodyPr anchorCtr="0" anchor="t" bIns="64125" lIns="64125" spcFirstLastPara="1" rIns="64125" wrap="square" tIns="64125">
            <a:normAutofit fontScale="925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842"/>
              </a:spcAft>
              <a:buNone/>
            </a:pPr>
            <a:r>
              <a:rPr b="1" lang="en" sz="133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GDG </a:t>
            </a:r>
            <a:r>
              <a:rPr b="1" lang="en" sz="1332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DevFest</a:t>
            </a:r>
            <a:endParaRPr b="1" sz="1332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6745348" y="4613668"/>
            <a:ext cx="1479900" cy="326100"/>
          </a:xfrm>
          <a:prstGeom prst="roundRect">
            <a:avLst>
              <a:gd fmla="val 16667" name="adj"/>
            </a:avLst>
          </a:prstGeom>
          <a:solidFill>
            <a:srgbClr val="EA4335"/>
          </a:solidFill>
          <a:ln cap="flat" cmpd="sng" w="13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125" lIns="64125" spcFirstLastPara="1" rIns="64125" wrap="square" tIns="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6914925" y="4630825"/>
            <a:ext cx="1140600" cy="326100"/>
          </a:xfrm>
          <a:prstGeom prst="rect">
            <a:avLst/>
          </a:prstGeom>
          <a:noFill/>
        </p:spPr>
        <p:txBody>
          <a:bodyPr anchorCtr="0" anchor="t" bIns="64125" lIns="64125" spcFirstLastPara="1" rIns="64125" wrap="square" tIns="641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842"/>
              </a:spcAft>
              <a:buNone/>
            </a:pPr>
            <a:r>
              <a:rPr b="1" lang="en" sz="154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Melbourne</a:t>
            </a:r>
            <a:endParaRPr b="1" sz="154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8239179" y="4613666"/>
            <a:ext cx="640200" cy="3261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133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4125" lIns="64125" spcFirstLastPara="1" rIns="64125" wrap="square" tIns="64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4" type="body"/>
          </p:nvPr>
        </p:nvSpPr>
        <p:spPr>
          <a:xfrm>
            <a:off x="8277500" y="4647650"/>
            <a:ext cx="549300" cy="326100"/>
          </a:xfrm>
          <a:prstGeom prst="rect">
            <a:avLst/>
          </a:prstGeom>
        </p:spPr>
        <p:txBody>
          <a:bodyPr anchorCtr="0" anchor="t" bIns="64125" lIns="64125" spcFirstLastPara="1" rIns="64125" wrap="square" tIns="64125">
            <a:normAutofit fontScale="85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842"/>
              </a:spcAft>
              <a:buNone/>
            </a:pPr>
            <a:r>
              <a:rPr b="1" lang="en" sz="1332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2025</a:t>
            </a:r>
            <a:endParaRPr b="1" sz="1332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817745" y="2928988"/>
            <a:ext cx="26280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Michael Fornaro</a:t>
            </a:r>
            <a:endParaRPr b="1" sz="1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Staff DevOps Engineer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076637" y="2928988"/>
            <a:ext cx="26280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Olga Mirensky</a:t>
            </a:r>
            <a:endParaRPr b="1" sz="1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Lead Platform Engineer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Refinement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91600" y="1143700"/>
            <a:ext cx="327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73763"/>
                </a:solidFill>
              </a:rPr>
              <a:t>Once you pick a </a:t>
            </a:r>
            <a:r>
              <a:rPr b="1" lang="en">
                <a:solidFill>
                  <a:srgbClr val="073763"/>
                </a:solidFill>
              </a:rPr>
              <a:t>type</a:t>
            </a:r>
            <a:r>
              <a:rPr lang="en">
                <a:solidFill>
                  <a:srgbClr val="073763"/>
                </a:solidFill>
              </a:rPr>
              <a:t>, you can choose a </a:t>
            </a:r>
            <a:r>
              <a:rPr b="1" lang="en">
                <a:solidFill>
                  <a:srgbClr val="073763"/>
                </a:solidFill>
              </a:rPr>
              <a:t>make</a:t>
            </a:r>
            <a:r>
              <a:rPr lang="en">
                <a:solidFill>
                  <a:srgbClr val="073763"/>
                </a:solidFill>
              </a:rPr>
              <a:t> and </a:t>
            </a:r>
            <a:r>
              <a:rPr b="1" lang="en">
                <a:solidFill>
                  <a:srgbClr val="073763"/>
                </a:solidFill>
              </a:rPr>
              <a:t>model</a:t>
            </a:r>
            <a:r>
              <a:rPr lang="en">
                <a:solidFill>
                  <a:srgbClr val="073763"/>
                </a:solidFill>
              </a:rPr>
              <a:t>.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300" y="1172000"/>
            <a:ext cx="5169300" cy="34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Customization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43700"/>
            <a:ext cx="419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Then, you choose the </a:t>
            </a: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one for you</a:t>
            </a:r>
            <a:r>
              <a:rPr lang="en">
                <a:solidFill>
                  <a:srgbClr val="073763"/>
                </a:solidFill>
              </a:rPr>
              <a:t>.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73763"/>
                </a:solidFill>
              </a:rPr>
              <a:t>Maybe you make it even </a:t>
            </a: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more</a:t>
            </a:r>
            <a:r>
              <a:rPr lang="en">
                <a:solidFill>
                  <a:srgbClr val="073763"/>
                </a:solidFill>
              </a:rPr>
              <a:t> for you.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800" y="446900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00" y="2689900"/>
            <a:ext cx="3535762" cy="19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7115400" y="499075"/>
            <a:ext cx="20286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>
                <a:solidFill>
                  <a:srgbClr val="073763"/>
                </a:solidFill>
              </a:rPr>
              <a:t>NOT Car Shopping!</a:t>
            </a:r>
            <a:endParaRPr sz="2320">
              <a:solidFill>
                <a:srgbClr val="073763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100" y="418925"/>
            <a:ext cx="6462500" cy="43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7453654" y="2865753"/>
            <a:ext cx="1808150" cy="1841327"/>
          </a:xfrm>
          <a:custGeom>
            <a:rect b="b" l="l" r="r" t="t"/>
            <a:pathLst>
              <a:path extrusionOk="0" h="3317707" w="3317707">
                <a:moveTo>
                  <a:pt x="0" y="0"/>
                </a:moveTo>
                <a:lnTo>
                  <a:pt x="3317707" y="0"/>
                </a:lnTo>
                <a:lnTo>
                  <a:pt x="3317707" y="3317707"/>
                </a:lnTo>
                <a:lnTo>
                  <a:pt x="0" y="3317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100" y="538411"/>
            <a:ext cx="5848900" cy="422918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What we think we want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vs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73763"/>
                </a:solidFill>
              </a:rPr>
              <a:t>How it actually turns out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722000" y="3974975"/>
            <a:ext cx="6364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https://simpsons.fandom.com/wiki/The_Homer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"the type of car Americans really want, not the kind we tell them they want"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Too Much Choice can be Disastrous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1173750" y="1027650"/>
            <a:ext cx="5590800" cy="30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800" u="sng">
                <a:highlight>
                  <a:srgbClr val="FFFFFF"/>
                </a:highlight>
              </a:rPr>
              <a:t>deployment archetype</a:t>
            </a:r>
            <a:r>
              <a:rPr lang="en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 an abstract, provider-independent model that you use as the foundation to build application-specific </a:t>
            </a:r>
            <a:r>
              <a:rPr i="1" lang="en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deployment architectures</a:t>
            </a:r>
            <a:r>
              <a:rPr lang="en" sz="1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that meet your business and technical requirements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0"/>
          <p:cNvSpPr txBox="1"/>
          <p:nvPr/>
        </p:nvSpPr>
        <p:spPr>
          <a:xfrm>
            <a:off x="5509150" y="4053100"/>
            <a:ext cx="2989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95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24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goo.gle/app-archetypes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30" title="Screenshot 2025-09-27 at 11.24.5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725" y="1457988"/>
            <a:ext cx="398075" cy="5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50" y="1218875"/>
            <a:ext cx="6006575" cy="2834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Archetypes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5509150" y="4053100"/>
            <a:ext cx="2989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950"/>
              </a:spcAft>
              <a:buNone/>
            </a:pPr>
            <a:r>
              <a:rPr b="1" lang="en" sz="1424" u="sng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goo.gle/app-archetypes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1060250" y="2714300"/>
            <a:ext cx="2547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2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Abstract Model to Implementation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1060250" y="2714300"/>
            <a:ext cx="2547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938" y="844702"/>
            <a:ext cx="5619675" cy="39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/>
          <p:nvPr/>
        </p:nvSpPr>
        <p:spPr>
          <a:xfrm rot="-5400000">
            <a:off x="4243872" y="-198415"/>
            <a:ext cx="1559322" cy="1642265"/>
          </a:xfrm>
          <a:custGeom>
            <a:rect b="b" l="l" r="r" t="t"/>
            <a:pathLst>
              <a:path extrusionOk="0" h="3317707" w="3317707">
                <a:moveTo>
                  <a:pt x="0" y="0"/>
                </a:moveTo>
                <a:lnTo>
                  <a:pt x="3317707" y="0"/>
                </a:lnTo>
                <a:lnTo>
                  <a:pt x="3317707" y="3317707"/>
                </a:lnTo>
                <a:lnTo>
                  <a:pt x="0" y="33177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 rot="5400000">
            <a:off x="1501353" y="-65651"/>
            <a:ext cx="3991800" cy="3991800"/>
          </a:xfrm>
          <a:prstGeom prst="arc">
            <a:avLst>
              <a:gd fmla="val 16201403" name="adj1"/>
              <a:gd fmla="val 0" name="adj2"/>
            </a:avLst>
          </a:prstGeom>
          <a:noFill/>
          <a:ln cap="flat" cmpd="sng" w="12875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375" lIns="46375" spcFirstLastPara="1" rIns="46375" wrap="square" tIns="46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4"/>
          <p:cNvCxnSpPr/>
          <p:nvPr/>
        </p:nvCxnSpPr>
        <p:spPr>
          <a:xfrm>
            <a:off x="3285180" y="1781024"/>
            <a:ext cx="0" cy="2403300"/>
          </a:xfrm>
          <a:prstGeom prst="straightConnector1">
            <a:avLst/>
          </a:prstGeom>
          <a:noFill/>
          <a:ln cap="flat" cmpd="sng" w="12875">
            <a:solidFill>
              <a:srgbClr val="5F636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4"/>
          <p:cNvCxnSpPr/>
          <p:nvPr/>
        </p:nvCxnSpPr>
        <p:spPr>
          <a:xfrm rot="10800000">
            <a:off x="3166144" y="4048303"/>
            <a:ext cx="2699100" cy="0"/>
          </a:xfrm>
          <a:prstGeom prst="straightConnector1">
            <a:avLst/>
          </a:prstGeom>
          <a:noFill/>
          <a:ln cap="flat" cmpd="sng" w="12875">
            <a:solidFill>
              <a:srgbClr val="5F636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4"/>
          <p:cNvSpPr txBox="1"/>
          <p:nvPr/>
        </p:nvSpPr>
        <p:spPr>
          <a:xfrm>
            <a:off x="2295081" y="2697178"/>
            <a:ext cx="9387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75" lIns="46375" spcFirstLastPara="1" rIns="46375" wrap="square" tIns="463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2">
                <a:latin typeface="Google Sans"/>
                <a:ea typeface="Google Sans"/>
                <a:cs typeface="Google Sans"/>
                <a:sym typeface="Google Sans"/>
              </a:rPr>
              <a:t>effort,</a:t>
            </a:r>
            <a:endParaRPr sz="1352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2">
                <a:latin typeface="Google Sans"/>
                <a:ea typeface="Google Sans"/>
                <a:cs typeface="Google Sans"/>
                <a:sym typeface="Google Sans"/>
              </a:rPr>
              <a:t>cost</a:t>
            </a:r>
            <a:endParaRPr sz="1352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112264" y="4043904"/>
            <a:ext cx="968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375" lIns="46375" spcFirstLastPara="1" rIns="46375" wrap="square" tIns="463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2">
                <a:latin typeface="Google Sans"/>
                <a:ea typeface="Google Sans"/>
                <a:cs typeface="Google Sans"/>
                <a:sym typeface="Google Sans"/>
              </a:rPr>
              <a:t>reliability</a:t>
            </a:r>
            <a:endParaRPr sz="1352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idx="4294967295" type="title"/>
          </p:nvPr>
        </p:nvSpPr>
        <p:spPr>
          <a:xfrm>
            <a:off x="457200" y="457200"/>
            <a:ext cx="54591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073763"/>
                </a:solidFill>
              </a:rPr>
              <a:t>How to use Archetypes?</a:t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251" name="Google Shape;251;p35"/>
          <p:cNvSpPr txBox="1"/>
          <p:nvPr>
            <p:ph idx="4294967295" type="body"/>
          </p:nvPr>
        </p:nvSpPr>
        <p:spPr>
          <a:xfrm>
            <a:off x="1389913" y="1460150"/>
            <a:ext cx="16458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accent1"/>
                </a:solidFill>
              </a:rPr>
              <a:t>Services</a:t>
            </a:r>
            <a:r>
              <a:rPr lang="en" sz="1300"/>
              <a:t> can be deployed to a </a:t>
            </a:r>
            <a:r>
              <a:rPr b="1" lang="en" sz="1300">
                <a:solidFill>
                  <a:schemeClr val="accent1"/>
                </a:solidFill>
              </a:rPr>
              <a:t>single archetype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252" name="Google Shape;252;p35"/>
          <p:cNvSpPr txBox="1"/>
          <p:nvPr>
            <p:ph idx="4294967295" type="body"/>
          </p:nvPr>
        </p:nvSpPr>
        <p:spPr>
          <a:xfrm>
            <a:off x="3625363" y="1460150"/>
            <a:ext cx="16458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</a:rPr>
              <a:t>Applications</a:t>
            </a:r>
            <a:r>
              <a:rPr lang="en" sz="1300"/>
              <a:t> can use services across </a:t>
            </a:r>
            <a:r>
              <a:rPr b="1" lang="en" sz="1300">
                <a:solidFill>
                  <a:schemeClr val="accent4"/>
                </a:solidFill>
              </a:rPr>
              <a:t>multiple archetypes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3" name="Google Shape;253;p35"/>
          <p:cNvSpPr txBox="1"/>
          <p:nvPr/>
        </p:nvSpPr>
        <p:spPr>
          <a:xfrm>
            <a:off x="1968243" y="5790737"/>
            <a:ext cx="20571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5"/>
          <p:cNvSpPr/>
          <p:nvPr/>
        </p:nvSpPr>
        <p:spPr>
          <a:xfrm>
            <a:off x="1474213" y="3049503"/>
            <a:ext cx="717300" cy="5658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5" name="Google Shape;255;p35"/>
          <p:cNvSpPr/>
          <p:nvPr/>
        </p:nvSpPr>
        <p:spPr>
          <a:xfrm>
            <a:off x="3616665" y="3042304"/>
            <a:ext cx="717300" cy="5658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6" name="Google Shape;256;p35"/>
          <p:cNvSpPr/>
          <p:nvPr/>
        </p:nvSpPr>
        <p:spPr>
          <a:xfrm>
            <a:off x="4333933" y="3042304"/>
            <a:ext cx="717300" cy="565800"/>
          </a:xfrm>
          <a:prstGeom prst="rect">
            <a:avLst/>
          </a:prstGeom>
          <a:solidFill>
            <a:srgbClr val="B6D7A8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B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35"/>
          <p:cNvSpPr/>
          <p:nvPr/>
        </p:nvSpPr>
        <p:spPr>
          <a:xfrm>
            <a:off x="3616665" y="3608008"/>
            <a:ext cx="717300" cy="565800"/>
          </a:xfrm>
          <a:prstGeom prst="rect">
            <a:avLst/>
          </a:prstGeom>
          <a:solidFill>
            <a:srgbClr val="93C47D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C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35"/>
          <p:cNvSpPr/>
          <p:nvPr/>
        </p:nvSpPr>
        <p:spPr>
          <a:xfrm>
            <a:off x="4333933" y="3608008"/>
            <a:ext cx="717300" cy="565800"/>
          </a:xfrm>
          <a:prstGeom prst="rect">
            <a:avLst/>
          </a:prstGeom>
          <a:solidFill>
            <a:srgbClr val="6AA84F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D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3616665" y="2783538"/>
            <a:ext cx="1434600" cy="2133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/>
        </p:nvSpPr>
        <p:spPr>
          <a:xfrm>
            <a:off x="4451700" y="0"/>
            <a:ext cx="4692300" cy="516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2857"/>
              <a:buNone/>
            </a:pPr>
            <a:r>
              <a:rPr lang="en"/>
              <a:t>$ WHOAMI</a:t>
            </a:r>
            <a:endParaRPr/>
          </a:p>
        </p:txBody>
      </p:sp>
      <p:pic>
        <p:nvPicPr>
          <p:cNvPr id="96" name="Google Shape;96;p18" title="m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248" y="1370250"/>
            <a:ext cx="1563300" cy="15633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97" name="Google Shape;97;p18" title="Screenshot 2025-09-27 at 11.41.1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450" y="1370250"/>
            <a:ext cx="1612800" cy="156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695445" y="3045525"/>
            <a:ext cx="41400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Olga Mirensky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Lead Platform Engineer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200">
                <a:solidFill>
                  <a:schemeClr val="dk1"/>
                </a:solidFill>
              </a:rPr>
              <a:t>Macquarie Group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34904" y="3077000"/>
            <a:ext cx="41400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Michael Fornaro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Staff DevOps Engineer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40"/>
              <a:buNone/>
            </a:pPr>
            <a:r>
              <a:rPr lang="en" sz="1200">
                <a:solidFill>
                  <a:schemeClr val="dk1"/>
                </a:solidFill>
              </a:rPr>
              <a:t>Easygo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idx="4294967295" type="title"/>
          </p:nvPr>
        </p:nvSpPr>
        <p:spPr>
          <a:xfrm>
            <a:off x="457200" y="457200"/>
            <a:ext cx="54591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to use Archetypes?</a:t>
            </a:r>
            <a:endParaRPr sz="3000"/>
          </a:p>
        </p:txBody>
      </p:sp>
      <p:sp>
        <p:nvSpPr>
          <p:cNvPr id="265" name="Google Shape;265;p36"/>
          <p:cNvSpPr txBox="1"/>
          <p:nvPr>
            <p:ph idx="4294967295" type="body"/>
          </p:nvPr>
        </p:nvSpPr>
        <p:spPr>
          <a:xfrm>
            <a:off x="1389913" y="1460150"/>
            <a:ext cx="16458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accent1"/>
                </a:solidFill>
              </a:rPr>
              <a:t>Services</a:t>
            </a:r>
            <a:r>
              <a:rPr lang="en" sz="1300"/>
              <a:t> can be deployed to a </a:t>
            </a:r>
            <a:r>
              <a:rPr b="1" lang="en" sz="1300">
                <a:solidFill>
                  <a:schemeClr val="accent1"/>
                </a:solidFill>
              </a:rPr>
              <a:t>single archetype</a:t>
            </a:r>
            <a:endParaRPr sz="1500">
              <a:solidFill>
                <a:schemeClr val="accent1"/>
              </a:solidFill>
            </a:endParaRPr>
          </a:p>
        </p:txBody>
      </p:sp>
      <p:sp>
        <p:nvSpPr>
          <p:cNvPr id="266" name="Google Shape;266;p36"/>
          <p:cNvSpPr txBox="1"/>
          <p:nvPr>
            <p:ph idx="4294967295" type="body"/>
          </p:nvPr>
        </p:nvSpPr>
        <p:spPr>
          <a:xfrm>
            <a:off x="3625363" y="1460150"/>
            <a:ext cx="16458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4"/>
                </a:solidFill>
              </a:rPr>
              <a:t>Applications</a:t>
            </a:r>
            <a:r>
              <a:rPr lang="en" sz="1300"/>
              <a:t> can use services across </a:t>
            </a:r>
            <a:r>
              <a:rPr b="1" lang="en" sz="1300">
                <a:solidFill>
                  <a:schemeClr val="accent4"/>
                </a:solidFill>
              </a:rPr>
              <a:t>multiple archetypes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7" name="Google Shape;267;p36"/>
          <p:cNvSpPr txBox="1"/>
          <p:nvPr>
            <p:ph idx="4294967295" type="body"/>
          </p:nvPr>
        </p:nvSpPr>
        <p:spPr>
          <a:xfrm>
            <a:off x="6108288" y="1460150"/>
            <a:ext cx="1645800" cy="20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9800"/>
                </a:solidFill>
              </a:rPr>
              <a:t>Applications</a:t>
            </a:r>
            <a:r>
              <a:rPr lang="en" sz="1300"/>
              <a:t> should be designed for </a:t>
            </a:r>
            <a:r>
              <a:rPr b="1" lang="en" sz="1300">
                <a:solidFill>
                  <a:srgbClr val="FF9800"/>
                </a:solidFill>
              </a:rPr>
              <a:t>graceful degradation</a:t>
            </a:r>
            <a:endParaRPr b="1" sz="1300">
              <a:solidFill>
                <a:srgbClr val="FF98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8" name="Google Shape;268;p36"/>
          <p:cNvSpPr txBox="1"/>
          <p:nvPr/>
        </p:nvSpPr>
        <p:spPr>
          <a:xfrm>
            <a:off x="1968243" y="5790737"/>
            <a:ext cx="2057100" cy="20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6078977" y="3042304"/>
            <a:ext cx="717300" cy="5658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6796245" y="3042304"/>
            <a:ext cx="717300" cy="565800"/>
          </a:xfrm>
          <a:prstGeom prst="rect">
            <a:avLst/>
          </a:prstGeom>
          <a:solidFill>
            <a:srgbClr val="B6D7A8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B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6078977" y="3608008"/>
            <a:ext cx="717300" cy="565800"/>
          </a:xfrm>
          <a:prstGeom prst="rect">
            <a:avLst/>
          </a:prstGeom>
          <a:solidFill>
            <a:srgbClr val="93C47D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C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6796245" y="3608008"/>
            <a:ext cx="717300" cy="565800"/>
          </a:xfrm>
          <a:prstGeom prst="rect">
            <a:avLst/>
          </a:prstGeom>
          <a:solidFill>
            <a:srgbClr val="CC4125"/>
          </a:solidFill>
          <a:ln cap="flat" cmpd="sng" w="14300">
            <a:solidFill>
              <a:srgbClr val="B3141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D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6078977" y="2783538"/>
            <a:ext cx="1434600" cy="213300"/>
          </a:xfrm>
          <a:prstGeom prst="rect">
            <a:avLst/>
          </a:prstGeom>
          <a:solidFill>
            <a:srgbClr val="FFF2CC"/>
          </a:solidFill>
          <a:ln cap="flat" cmpd="sng" w="14300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1474213" y="3049503"/>
            <a:ext cx="717300" cy="5658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3616665" y="3042304"/>
            <a:ext cx="717300" cy="5658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4333933" y="3042304"/>
            <a:ext cx="717300" cy="565800"/>
          </a:xfrm>
          <a:prstGeom prst="rect">
            <a:avLst/>
          </a:prstGeom>
          <a:solidFill>
            <a:srgbClr val="B6D7A8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B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3616665" y="3608008"/>
            <a:ext cx="717300" cy="565800"/>
          </a:xfrm>
          <a:prstGeom prst="rect">
            <a:avLst/>
          </a:prstGeom>
          <a:solidFill>
            <a:srgbClr val="93C47D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C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36"/>
          <p:cNvSpPr/>
          <p:nvPr/>
        </p:nvSpPr>
        <p:spPr>
          <a:xfrm>
            <a:off x="4333933" y="3608008"/>
            <a:ext cx="717300" cy="565800"/>
          </a:xfrm>
          <a:prstGeom prst="rect">
            <a:avLst/>
          </a:prstGeom>
          <a:solidFill>
            <a:srgbClr val="6AA84F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Service D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9" name="Google Shape;279;p36"/>
          <p:cNvSpPr/>
          <p:nvPr/>
        </p:nvSpPr>
        <p:spPr>
          <a:xfrm>
            <a:off x="3616665" y="2783538"/>
            <a:ext cx="1434600" cy="213300"/>
          </a:xfrm>
          <a:prstGeom prst="rect">
            <a:avLst/>
          </a:prstGeom>
          <a:solidFill>
            <a:srgbClr val="D9EAD3"/>
          </a:solidFill>
          <a:ln cap="flat" cmpd="sng" w="1430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Google Sans"/>
                <a:ea typeface="Google Sans"/>
                <a:cs typeface="Google Sans"/>
                <a:sym typeface="Google Sans"/>
              </a:rPr>
              <a:t>Application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/>
          <p:nvPr/>
        </p:nvSpPr>
        <p:spPr>
          <a:xfrm>
            <a:off x="1129502" y="1558747"/>
            <a:ext cx="2208300" cy="33465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1345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16">
                <a:latin typeface="Google Sans"/>
                <a:ea typeface="Google Sans"/>
                <a:cs typeface="Google Sans"/>
                <a:sym typeface="Google Sans"/>
              </a:rPr>
              <a:t>Region 1</a:t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5" name="Google Shape;285;p37"/>
          <p:cNvSpPr/>
          <p:nvPr/>
        </p:nvSpPr>
        <p:spPr>
          <a:xfrm>
            <a:off x="4697217" y="1446767"/>
            <a:ext cx="1764000" cy="3388200"/>
          </a:xfrm>
          <a:prstGeom prst="rect">
            <a:avLst/>
          </a:prstGeom>
          <a:solidFill>
            <a:srgbClr val="F8F9FA"/>
          </a:solidFill>
          <a:ln cap="flat" cmpd="sng" w="4650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9050" lIns="89050" spcFirstLastPara="1" rIns="89050" wrap="square" tIns="8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Run</a:t>
            </a:r>
            <a:endParaRPr sz="107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6" name="Google Shape;286;p37"/>
          <p:cNvSpPr/>
          <p:nvPr/>
        </p:nvSpPr>
        <p:spPr>
          <a:xfrm>
            <a:off x="1762063" y="1910673"/>
            <a:ext cx="1233300" cy="553500"/>
          </a:xfrm>
          <a:prstGeom prst="rect">
            <a:avLst/>
          </a:prstGeom>
          <a:solidFill>
            <a:srgbClr val="FFFFFF"/>
          </a:solidFill>
          <a:ln cap="flat" cmpd="sng" w="45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483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">
                <a:latin typeface="Google Sans"/>
                <a:ea typeface="Google Sans"/>
                <a:cs typeface="Google Sans"/>
                <a:sym typeface="Google Sans"/>
              </a:rPr>
              <a:t>Cloud </a:t>
            </a:r>
            <a:r>
              <a:rPr lang="en" sz="940"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endParaRPr sz="94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845" y="1974236"/>
            <a:ext cx="401772" cy="4017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1752942" y="3278853"/>
            <a:ext cx="1233300" cy="553500"/>
          </a:xfrm>
          <a:prstGeom prst="rect">
            <a:avLst/>
          </a:prstGeom>
          <a:solidFill>
            <a:srgbClr val="FFFFFF"/>
          </a:solidFill>
          <a:ln cap="flat" cmpd="sng" w="45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4836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">
                <a:latin typeface="Google Sans"/>
                <a:ea typeface="Google Sans"/>
                <a:cs typeface="Google Sans"/>
                <a:sym typeface="Google Sans"/>
              </a:rPr>
              <a:t>Container Registry</a:t>
            </a:r>
            <a:endParaRPr sz="94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37"/>
          <p:cNvSpPr/>
          <p:nvPr/>
        </p:nvSpPr>
        <p:spPr>
          <a:xfrm>
            <a:off x="1752942" y="3955829"/>
            <a:ext cx="1233300" cy="553500"/>
          </a:xfrm>
          <a:prstGeom prst="rect">
            <a:avLst/>
          </a:prstGeom>
          <a:solidFill>
            <a:srgbClr val="FFFFFF"/>
          </a:solidFill>
          <a:ln cap="flat" cmpd="sng" w="45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">
                <a:latin typeface="Google Sans"/>
                <a:ea typeface="Google Sans"/>
                <a:cs typeface="Google Sans"/>
                <a:sym typeface="Google Sans"/>
              </a:rPr>
              <a:t>Artifactory, npm, Maven, Github</a:t>
            </a:r>
            <a:endParaRPr sz="94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9788" y="3354725"/>
            <a:ext cx="401748" cy="40174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/>
          <p:cNvSpPr/>
          <p:nvPr/>
        </p:nvSpPr>
        <p:spPr>
          <a:xfrm>
            <a:off x="4940467" y="1829919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Cloud Functions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2" name="Google Shape;292;p37"/>
          <p:cNvSpPr/>
          <p:nvPr/>
        </p:nvSpPr>
        <p:spPr>
          <a:xfrm>
            <a:off x="4940467" y="2502082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Cloud 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Run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3" name="Google Shape;293;p37"/>
          <p:cNvSpPr/>
          <p:nvPr/>
        </p:nvSpPr>
        <p:spPr>
          <a:xfrm>
            <a:off x="4940467" y="3174244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GKE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4940467" y="3846406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Compute Engine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9605" y="3260413"/>
            <a:ext cx="356401" cy="400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9617" y="3954834"/>
            <a:ext cx="356401" cy="3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9617" y="2602547"/>
            <a:ext cx="356401" cy="37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9605" y="1950390"/>
            <a:ext cx="356401" cy="35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7"/>
          <p:cNvCxnSpPr/>
          <p:nvPr/>
        </p:nvCxnSpPr>
        <p:spPr>
          <a:xfrm>
            <a:off x="1251144" y="2081292"/>
            <a:ext cx="276300" cy="0"/>
          </a:xfrm>
          <a:prstGeom prst="straightConnector1">
            <a:avLst/>
          </a:prstGeom>
          <a:noFill/>
          <a:ln cap="flat" cmpd="sng" w="4500">
            <a:solidFill>
              <a:srgbClr val="4285F4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37"/>
          <p:cNvCxnSpPr/>
          <p:nvPr/>
        </p:nvCxnSpPr>
        <p:spPr>
          <a:xfrm rot="10800000">
            <a:off x="2378720" y="2659303"/>
            <a:ext cx="0" cy="252600"/>
          </a:xfrm>
          <a:prstGeom prst="straightConnector1">
            <a:avLst/>
          </a:prstGeom>
          <a:noFill/>
          <a:ln cap="flat" cmpd="sng" w="4500">
            <a:solidFill>
              <a:srgbClr val="4285F4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1" name="Google Shape;301;p37"/>
          <p:cNvSpPr/>
          <p:nvPr/>
        </p:nvSpPr>
        <p:spPr>
          <a:xfrm>
            <a:off x="783350" y="1489000"/>
            <a:ext cx="2208300" cy="33465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13450">
            <a:solidFill>
              <a:srgbClr val="34A8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16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Region 1</a:t>
            </a:r>
            <a:endParaRPr sz="1316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1000868" y="1991055"/>
            <a:ext cx="1784700" cy="700200"/>
          </a:xfrm>
          <a:prstGeom prst="rect">
            <a:avLst/>
          </a:prstGeom>
          <a:solidFill>
            <a:srgbClr val="F8F9FA"/>
          </a:solidFill>
          <a:ln cap="flat" cmpd="sng" w="134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16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Zone A</a:t>
            </a:r>
            <a:endParaRPr sz="1316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995202" y="2853601"/>
            <a:ext cx="1784700" cy="700200"/>
          </a:xfrm>
          <a:prstGeom prst="rect">
            <a:avLst/>
          </a:prstGeom>
          <a:solidFill>
            <a:srgbClr val="F8F9FA"/>
          </a:solidFill>
          <a:ln cap="flat" cmpd="sng" w="134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16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Zone B</a:t>
            </a:r>
            <a:endParaRPr sz="1316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995202" y="3716147"/>
            <a:ext cx="1784700" cy="700200"/>
          </a:xfrm>
          <a:prstGeom prst="rect">
            <a:avLst/>
          </a:prstGeom>
          <a:solidFill>
            <a:srgbClr val="F8F9FA"/>
          </a:solidFill>
          <a:ln cap="flat" cmpd="sng" w="134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16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Zone C</a:t>
            </a:r>
            <a:endParaRPr sz="1316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748322" y="408300"/>
            <a:ext cx="3948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89050" lIns="89050" spcFirstLastPara="1" rIns="89050" wrap="square" tIns="8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8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Cloud Failure Domains: </a:t>
            </a:r>
            <a:r>
              <a:rPr b="1" lang="en" sz="1558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Regions</a:t>
            </a:r>
            <a:r>
              <a:rPr lang="en" sz="1558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b="1" lang="en" sz="1558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Zones </a:t>
            </a:r>
            <a:endParaRPr b="1" sz="1558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558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558">
                <a:solidFill>
                  <a:srgbClr val="FBBC05"/>
                </a:solidFill>
                <a:latin typeface="Google Sans"/>
                <a:ea typeface="Google Sans"/>
                <a:cs typeface="Google Sans"/>
                <a:sym typeface="Google Sans"/>
              </a:rPr>
              <a:t>Clusters</a:t>
            </a:r>
            <a:r>
              <a:rPr lang="en" sz="1558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, Pods, Apps, Functions,</a:t>
            </a:r>
            <a:r>
              <a:rPr lang="en" sz="1558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558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VMs</a:t>
            </a:r>
            <a:endParaRPr sz="1558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5122587" y="736219"/>
            <a:ext cx="31770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9050" lIns="89050" spcFirstLastPara="1" rIns="89050" wrap="square" tIns="8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8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Products</a:t>
            </a:r>
            <a:r>
              <a:rPr lang="en" sz="1558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 expose their failure domains differently</a:t>
            </a:r>
            <a:endParaRPr sz="1558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2387664" y="4088392"/>
            <a:ext cx="295200" cy="2526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89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2515829" y="3254831"/>
            <a:ext cx="138600" cy="1692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89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2347678" y="3254831"/>
            <a:ext cx="138600" cy="1692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89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2515829" y="3047540"/>
            <a:ext cx="138600" cy="1692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89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2347678" y="3047540"/>
            <a:ext cx="138600" cy="169200"/>
          </a:xfrm>
          <a:prstGeom prst="roundRect">
            <a:avLst>
              <a:gd fmla="val 16667" name="adj"/>
            </a:avLst>
          </a:prstGeom>
          <a:solidFill>
            <a:srgbClr val="F8F9FA"/>
          </a:solidFill>
          <a:ln cap="flat" cmpd="sng" w="8950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2272170" y="2952357"/>
            <a:ext cx="444600" cy="553500"/>
          </a:xfrm>
          <a:prstGeom prst="roundRect">
            <a:avLst>
              <a:gd fmla="val 16667" name="adj"/>
            </a:avLst>
          </a:prstGeom>
          <a:noFill/>
          <a:ln cap="flat" cmpd="sng" w="13450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1082745" y="2081301"/>
            <a:ext cx="444600" cy="2259600"/>
          </a:xfrm>
          <a:prstGeom prst="roundRect">
            <a:avLst>
              <a:gd fmla="val 16667" name="adj"/>
            </a:avLst>
          </a:prstGeom>
          <a:noFill/>
          <a:ln cap="flat" cmpd="sng" w="13450">
            <a:solidFill>
              <a:srgbClr val="FBBC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1129502" y="4145234"/>
            <a:ext cx="138600" cy="138600"/>
          </a:xfrm>
          <a:prstGeom prst="ellipse">
            <a:avLst/>
          </a:prstGeom>
          <a:solidFill>
            <a:srgbClr val="F8F9FA"/>
          </a:solidFill>
          <a:ln cap="flat" cmpd="sng" w="8950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2377721" y="3097658"/>
            <a:ext cx="78900" cy="81900"/>
          </a:xfrm>
          <a:prstGeom prst="ellipse">
            <a:avLst/>
          </a:prstGeom>
          <a:solidFill>
            <a:srgbClr val="F8F9FA"/>
          </a:solidFill>
          <a:ln cap="flat" cmpd="sng" w="8950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5975" lIns="85975" spcFirstLastPara="1" rIns="85975" wrap="square" tIns="859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16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6764765" y="1446767"/>
            <a:ext cx="1764000" cy="3388200"/>
          </a:xfrm>
          <a:prstGeom prst="rect">
            <a:avLst/>
          </a:prstGeom>
          <a:solidFill>
            <a:srgbClr val="F8F9FA"/>
          </a:solidFill>
          <a:ln cap="flat" cmpd="sng" w="4650">
            <a:solidFill>
              <a:srgbClr val="202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9050" lIns="89050" spcFirstLastPara="1" rIns="89050" wrap="square" tIns="8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71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Store / Analyze</a:t>
            </a:r>
            <a:endParaRPr sz="1071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7022125" y="1904891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Cloud </a:t>
            </a: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Spanner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7022125" y="2577053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Cloud </a:t>
            </a:r>
            <a:br>
              <a:rPr lang="en" sz="973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SQL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7"/>
          <p:cNvSpPr/>
          <p:nvPr/>
        </p:nvSpPr>
        <p:spPr>
          <a:xfrm>
            <a:off x="7022125" y="3249215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Dataflow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0" name="Google Shape;320;p37"/>
          <p:cNvSpPr/>
          <p:nvPr/>
        </p:nvSpPr>
        <p:spPr>
          <a:xfrm>
            <a:off x="7022125" y="3921378"/>
            <a:ext cx="1277400" cy="573300"/>
          </a:xfrm>
          <a:prstGeom prst="rect">
            <a:avLst/>
          </a:prstGeom>
          <a:solidFill>
            <a:srgbClr val="FFFFFF"/>
          </a:solidFill>
          <a:ln cap="flat" cmpd="sng" w="46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050" lIns="89050" spcFirstLastPara="1" rIns="89050" wrap="square" tIns="89050">
            <a:noAutofit/>
          </a:bodyPr>
          <a:lstStyle/>
          <a:p>
            <a:pPr indent="0" lvl="0" marL="500962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73">
                <a:latin typeface="Google Sans"/>
                <a:ea typeface="Google Sans"/>
                <a:cs typeface="Google Sans"/>
                <a:sym typeface="Google Sans"/>
              </a:rPr>
              <a:t>Cloud Storage</a:t>
            </a:r>
            <a:endParaRPr sz="973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21" name="Google Shape;32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4206" y="2025878"/>
            <a:ext cx="356401" cy="331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9594" y="2656079"/>
            <a:ext cx="305632" cy="4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49599" y="4040406"/>
            <a:ext cx="416154" cy="3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9595" y="3328243"/>
            <a:ext cx="305632" cy="41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What is GitOps?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330" name="Google Shape;330;p38" title="Screenshot 2025-09-29 at 8.37.5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463" y="1170125"/>
            <a:ext cx="5269074" cy="32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6441100" y="4311550"/>
            <a:ext cx="22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https://opengitops.dev/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idx="4294967295"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73763"/>
                </a:solidFill>
              </a:rPr>
              <a:t>What are Fleets of Clusters?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337" name="Google Shape;3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136576"/>
            <a:ext cx="5486400" cy="224268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2352800" y="4604125"/>
            <a:ext cx="45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Namespace sameness in a fleet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idx="4294967295"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73763"/>
                </a:solidFill>
              </a:rPr>
              <a:t>What are Fleets of Clusters?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44" name="Google Shape;344;p40"/>
          <p:cNvSpPr txBox="1"/>
          <p:nvPr/>
        </p:nvSpPr>
        <p:spPr>
          <a:xfrm>
            <a:off x="2422300" y="3834600"/>
            <a:ext cx="45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sameness in a fleet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12548"/>
            <a:ext cx="5486400" cy="34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2387557" y="4321151"/>
            <a:ext cx="45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Service sameness in a fleet</a:t>
            </a:r>
            <a:endParaRPr i="1" sz="120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idx="4294967295" type="title"/>
          </p:nvPr>
        </p:nvSpPr>
        <p:spPr>
          <a:xfrm>
            <a:off x="465150" y="376650"/>
            <a:ext cx="8213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73763"/>
                </a:solidFill>
              </a:rPr>
              <a:t>What are Fleets of Clusters?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52" name="Google Shape;352;p41"/>
          <p:cNvSpPr txBox="1"/>
          <p:nvPr/>
        </p:nvSpPr>
        <p:spPr>
          <a:xfrm>
            <a:off x="2387557" y="4321151"/>
            <a:ext cx="453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Identity sameness inside a fleet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190894"/>
            <a:ext cx="5486400" cy="212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idx="4294967295" type="title"/>
          </p:nvPr>
        </p:nvSpPr>
        <p:spPr>
          <a:xfrm>
            <a:off x="457200" y="345200"/>
            <a:ext cx="8213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>
                <a:solidFill>
                  <a:srgbClr val="073763"/>
                </a:solidFill>
              </a:rPr>
              <a:t>Mastering Cluster Fleet Management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25" y="1006700"/>
            <a:ext cx="3809145" cy="38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3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9655"/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/>
        </p:nvSpPr>
        <p:spPr>
          <a:xfrm>
            <a:off x="3770425" y="2179425"/>
            <a:ext cx="16452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 video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Unpacking the Demo - Principles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Platform Engineer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Cookie-cutter reproducible clusters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Clusters on-demand: Testing Environments, Disaster Recovery.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Golden paths and guardrails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Scalable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376" name="Google Shape;37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</a:rPr>
              <a:t>Application Developer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Infrastructure management decoupled from Application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App placement based on archetype</a:t>
            </a:r>
            <a:endParaRPr>
              <a:solidFill>
                <a:srgbClr val="073763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-"/>
            </a:pPr>
            <a:r>
              <a:rPr lang="en">
                <a:solidFill>
                  <a:srgbClr val="073763"/>
                </a:solidFill>
              </a:rPr>
              <a:t>S</a:t>
            </a:r>
            <a:r>
              <a:rPr lang="en">
                <a:solidFill>
                  <a:srgbClr val="073763"/>
                </a:solidFill>
              </a:rPr>
              <a:t>cale s</a:t>
            </a:r>
            <a:r>
              <a:rPr lang="en">
                <a:solidFill>
                  <a:srgbClr val="073763"/>
                </a:solidFill>
              </a:rPr>
              <a:t>eamlessly to 5 or 500 clusters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725" y="1633525"/>
            <a:ext cx="8763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Backstory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6" title="step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5" y="510141"/>
            <a:ext cx="8842250" cy="412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7" title="step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75" y="510141"/>
            <a:ext cx="8842250" cy="412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8" title="step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508694"/>
            <a:ext cx="8839204" cy="412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9"/>
          <p:cNvSpPr/>
          <p:nvPr/>
        </p:nvSpPr>
        <p:spPr>
          <a:xfrm>
            <a:off x="1406984" y="-1449600"/>
            <a:ext cx="8042700" cy="8042700"/>
          </a:xfrm>
          <a:prstGeom prst="ellipse">
            <a:avLst/>
          </a:prstGeom>
          <a:solidFill>
            <a:srgbClr val="F3F3F3"/>
          </a:solidFill>
          <a:ln>
            <a:noFill/>
          </a:ln>
          <a:effectLst>
            <a:outerShdw blurRad="57150" rotWithShape="0" algn="bl" dist="285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6818800" y="2133148"/>
            <a:ext cx="2292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Scale kubernetes configuration</a:t>
            </a:r>
            <a:endParaRPr sz="180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9" name="Google Shape;399;p49"/>
          <p:cNvSpPr/>
          <p:nvPr/>
        </p:nvSpPr>
        <p:spPr>
          <a:xfrm>
            <a:off x="-1393282" y="-1449600"/>
            <a:ext cx="8042700" cy="8042700"/>
          </a:xfrm>
          <a:prstGeom prst="ellipse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st="285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9" title="Screenshot 2025-09-27 at 11.24.5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50501" y="3112375"/>
            <a:ext cx="384048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9"/>
          <p:cNvSpPr txBox="1"/>
          <p:nvPr/>
        </p:nvSpPr>
        <p:spPr>
          <a:xfrm>
            <a:off x="4299035" y="2133152"/>
            <a:ext cx="192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Unlock the power GitOps</a:t>
            </a:r>
            <a:endParaRPr sz="180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2" name="Google Shape;402;p49"/>
          <p:cNvSpPr/>
          <p:nvPr/>
        </p:nvSpPr>
        <p:spPr>
          <a:xfrm>
            <a:off x="-4069428" y="-1449600"/>
            <a:ext cx="8042700" cy="8042700"/>
          </a:xfrm>
          <a:prstGeom prst="ellipse">
            <a:avLst/>
          </a:prstGeom>
          <a:solidFill>
            <a:srgbClr val="CCCCCC"/>
          </a:solidFill>
          <a:ln>
            <a:noFill/>
          </a:ln>
          <a:effectLst>
            <a:outerShdw blurRad="57150" rotWithShape="0" algn="bl" dist="28575">
              <a:srgbClr val="000000">
                <a:alpha val="4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9"/>
          <p:cNvSpPr txBox="1"/>
          <p:nvPr/>
        </p:nvSpPr>
        <p:spPr>
          <a:xfrm>
            <a:off x="1482081" y="2133152"/>
            <a:ext cx="2325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Unlock the power of archetypes</a:t>
            </a:r>
            <a:endParaRPr sz="180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-266700" y="-1146775"/>
            <a:ext cx="774300" cy="70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9"/>
          <p:cNvSpPr txBox="1"/>
          <p:nvPr/>
        </p:nvSpPr>
        <p:spPr>
          <a:xfrm rot="-5400000">
            <a:off x="-2039750" y="2125325"/>
            <a:ext cx="5300100" cy="87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Takeaways</a:t>
            </a:r>
            <a:endParaRPr sz="340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6" name="Google Shape;406;p49" title="Screenshot 2025-09-27 at 11.24.5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403" y="3112375"/>
            <a:ext cx="376210" cy="547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 title="Screenshot 2025-09-27 at 11.21.0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48024" y="4156395"/>
            <a:ext cx="1524345" cy="5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/>
        </p:nvSpPr>
        <p:spPr>
          <a:xfrm>
            <a:off x="457200" y="345200"/>
            <a:ext cx="82137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C2C2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 &amp; Links</a:t>
            </a:r>
            <a:endParaRPr sz="2600">
              <a:solidFill>
                <a:srgbClr val="2C2C2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067250" y="1612050"/>
            <a:ext cx="70095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https://fluxcd.io/flux/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https://control-plane.io/posts/d2-reference-architecture-guide/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https://rawkode.academy/read/fluxcd-the-inevitable-choice/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https://slsa.dev/spec/v1.2-rc1/use-cases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https://cloud.google.com/architecture/deployment-archetypes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https://opengitops.dev/</a:t>
            </a:r>
            <a:endParaRPr sz="16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300"/>
              <a:buFont typeface="Montserrat"/>
              <a:buChar char="●"/>
            </a:pPr>
            <a:r>
              <a:rPr lang="en" sz="1300" u="sng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https://platformengineering.org/blog/what-is-platform-engineering</a:t>
            </a:r>
            <a:endParaRPr sz="13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/>
          <p:nvPr/>
        </p:nvSpPr>
        <p:spPr>
          <a:xfrm>
            <a:off x="4451700" y="0"/>
            <a:ext cx="4692300" cy="5162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51" title="me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331" y="3036450"/>
            <a:ext cx="1371600" cy="13716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420" name="Google Shape;420;p51" title="Screenshot 2025-09-27 at 11.41.11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231" y="1102131"/>
            <a:ext cx="1412700" cy="1371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>
            <p:ph type="title"/>
          </p:nvPr>
        </p:nvSpPr>
        <p:spPr>
          <a:xfrm>
            <a:off x="410450" y="3476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Let’s Connect!</a:t>
            </a:r>
            <a:endParaRPr sz="272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792613" y="4576550"/>
            <a:ext cx="238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linkedin.com/in/michael-fornaro/</a:t>
            </a:r>
            <a:endParaRPr sz="1000">
              <a:solidFill>
                <a:srgbClr val="F0F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51"/>
          <p:cNvSpPr txBox="1"/>
          <p:nvPr/>
        </p:nvSpPr>
        <p:spPr>
          <a:xfrm>
            <a:off x="831538" y="2655475"/>
            <a:ext cx="2332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linkedin.com/in/olgamirensky/</a:t>
            </a:r>
            <a:endParaRPr sz="1000">
              <a:solidFill>
                <a:srgbClr val="F0F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24" name="Google Shape;424;p51"/>
          <p:cNvGrpSpPr/>
          <p:nvPr/>
        </p:nvGrpSpPr>
        <p:grpSpPr>
          <a:xfrm>
            <a:off x="6046100" y="3100574"/>
            <a:ext cx="1459064" cy="1600753"/>
            <a:chOff x="6179175" y="1499367"/>
            <a:chExt cx="1504500" cy="1658296"/>
          </a:xfrm>
        </p:grpSpPr>
        <p:sp>
          <p:nvSpPr>
            <p:cNvPr id="425" name="Google Shape;425;p51"/>
            <p:cNvSpPr txBox="1"/>
            <p:nvPr/>
          </p:nvSpPr>
          <p:spPr>
            <a:xfrm>
              <a:off x="6179175" y="2787163"/>
              <a:ext cx="1504500" cy="3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8500" lIns="88500" spcFirstLastPara="1" rIns="88500" wrap="square" tIns="885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61">
                  <a:solidFill>
                    <a:schemeClr val="lt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Easygo Careers</a:t>
              </a:r>
              <a:endParaRPr sz="116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26" name="Google Shape;426;p51" title="QR Code@4x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87350" y="1499367"/>
              <a:ext cx="1288148" cy="1286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7" name="Google Shape;4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813" y="2672297"/>
            <a:ext cx="274225" cy="27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838" y="4608800"/>
            <a:ext cx="274225" cy="27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2024923" y="-15050"/>
            <a:ext cx="5302500" cy="5143500"/>
          </a:xfrm>
          <a:prstGeom prst="rect">
            <a:avLst/>
          </a:prstGeom>
          <a:solidFill>
            <a:srgbClr val="F4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181600" y="754125"/>
            <a:ext cx="30000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Stepping back… 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2030350" y="1643582"/>
            <a:ext cx="530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Cloud is complicated!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2267200" y="2281700"/>
            <a:ext cx="482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Teams are swamped.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2175400" y="3528925"/>
            <a:ext cx="501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100"/>
              </a:spcAft>
              <a:buNone/>
            </a:pPr>
            <a:r>
              <a:rPr b="1" lang="en" sz="28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Platforms</a:t>
            </a:r>
            <a:r>
              <a:rPr lang="en"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can help.</a:t>
            </a:r>
            <a:endParaRPr/>
          </a:p>
        </p:txBody>
      </p:sp>
      <p:pic>
        <p:nvPicPr>
          <p:cNvPr id="114" name="Google Shape;114;p20" title="happy_rob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53" y="3036582"/>
            <a:ext cx="1721149" cy="17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 title="Screenshot 2025-09-27 at 8.11.19 pm.png"/>
          <p:cNvPicPr preferRelativeResize="0"/>
          <p:nvPr/>
        </p:nvPicPr>
        <p:blipFill rotWithShape="1">
          <a:blip r:embed="rId3">
            <a:alphaModFix/>
          </a:blip>
          <a:srcRect b="7958" l="0" r="0" t="47254"/>
          <a:stretch/>
        </p:blipFill>
        <p:spPr>
          <a:xfrm>
            <a:off x="0" y="1846450"/>
            <a:ext cx="9144003" cy="21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What is Platform Engineering ?!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2799524" y="1728074"/>
            <a:ext cx="5211900" cy="2516400"/>
          </a:xfrm>
          <a:prstGeom prst="roundRect">
            <a:avLst>
              <a:gd fmla="val 4102" name="adj"/>
            </a:avLst>
          </a:prstGeom>
          <a:solidFill>
            <a:srgbClr val="F8F9FA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22"/>
          <p:cNvSpPr/>
          <p:nvPr/>
        </p:nvSpPr>
        <p:spPr>
          <a:xfrm>
            <a:off x="532134" y="1911324"/>
            <a:ext cx="1986600" cy="1983000"/>
          </a:xfrm>
          <a:prstGeom prst="roundRect">
            <a:avLst>
              <a:gd fmla="val 5110" name="adj"/>
            </a:avLst>
          </a:prstGeom>
          <a:solidFill>
            <a:srgbClr val="F8F9FA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722" y="2082170"/>
            <a:ext cx="1391624" cy="143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6546478" y="1986701"/>
            <a:ext cx="16038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Resources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270" y="2233105"/>
            <a:ext cx="1618231" cy="16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67503" y="3591383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Software Developer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506871" y="4200849"/>
            <a:ext cx="1391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Public Cloud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2904575" y="1890914"/>
            <a:ext cx="1986600" cy="1983000"/>
          </a:xfrm>
          <a:prstGeom prst="roundRect">
            <a:avLst>
              <a:gd fmla="val 5625" name="adj"/>
            </a:avLst>
          </a:prstGeom>
          <a:solidFill>
            <a:srgbClr val="E8EAED"/>
          </a:solidFill>
          <a:ln>
            <a:noFill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3051415" y="3877743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Platform Engineer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5">
            <a:alphaModFix/>
          </a:blip>
          <a:srcRect b="22809" l="14159" r="12703" t="21421"/>
          <a:stretch/>
        </p:blipFill>
        <p:spPr>
          <a:xfrm>
            <a:off x="2985299" y="2316118"/>
            <a:ext cx="1743438" cy="132941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2943796" y="1862659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Internal</a:t>
            </a:r>
            <a:endParaRPr b="1" sz="1192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Developer Platform</a:t>
            </a:r>
            <a:endParaRPr sz="1192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8105" y="3188654"/>
            <a:ext cx="460227" cy="14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532134" y="1911324"/>
            <a:ext cx="12519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focus</a:t>
            </a:r>
            <a:b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creativity</a:t>
            </a:r>
            <a:b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agility</a:t>
            </a:r>
            <a:endParaRPr sz="917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1911188" y="2596347"/>
            <a:ext cx="1251900" cy="5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C2C2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latin typeface="Google Sans"/>
                <a:ea typeface="Google Sans"/>
                <a:cs typeface="Google Sans"/>
                <a:sym typeface="Google Sans"/>
              </a:rPr>
              <a:t>C</a:t>
            </a:r>
            <a:r>
              <a:rPr b="1" lang="en" sz="1192">
                <a:latin typeface="Google Sans"/>
                <a:ea typeface="Google Sans"/>
                <a:cs typeface="Google Sans"/>
                <a:sym typeface="Google Sans"/>
              </a:rPr>
              <a:t>L</a:t>
            </a:r>
            <a:r>
              <a:rPr b="1" lang="en" sz="1192">
                <a:latin typeface="Google Sans"/>
                <a:ea typeface="Google Sans"/>
                <a:cs typeface="Google Sans"/>
                <a:sym typeface="Google Sans"/>
              </a:rPr>
              <a:t>I </a:t>
            </a:r>
            <a:r>
              <a:rPr b="1" lang="en" sz="1192">
                <a:latin typeface="Google Sans"/>
                <a:ea typeface="Google Sans"/>
                <a:cs typeface="Google Sans"/>
                <a:sym typeface="Google Sans"/>
              </a:rPr>
              <a:t>/ UI / API</a:t>
            </a:r>
            <a:endParaRPr b="1" sz="1192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4544250" y="2665899"/>
            <a:ext cx="1145100" cy="5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C2C2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9">
                <a:latin typeface="Google Sans"/>
                <a:ea typeface="Google Sans"/>
                <a:cs typeface="Google Sans"/>
                <a:sym typeface="Google Sans"/>
              </a:rPr>
              <a:t>Golden Paths</a:t>
            </a:r>
            <a:endParaRPr b="1" sz="1009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5258360" y="3310356"/>
            <a:ext cx="1618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Infrastructure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 and Prod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Platform Engineering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>
            <a:off x="3626374" y="1696674"/>
            <a:ext cx="5211900" cy="2516400"/>
          </a:xfrm>
          <a:prstGeom prst="roundRect">
            <a:avLst>
              <a:gd fmla="val 4102" name="adj"/>
            </a:avLst>
          </a:prstGeom>
          <a:solidFill>
            <a:srgbClr val="F8F9FA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166884" y="1943249"/>
            <a:ext cx="1986600" cy="1983000"/>
          </a:xfrm>
          <a:prstGeom prst="roundRect">
            <a:avLst>
              <a:gd fmla="val 5110" name="adj"/>
            </a:avLst>
          </a:prstGeom>
          <a:solidFill>
            <a:srgbClr val="F8F9FA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572" y="2050770"/>
            <a:ext cx="1391624" cy="14314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7373328" y="1955301"/>
            <a:ext cx="16038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Resources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0" y="2265030"/>
            <a:ext cx="1618231" cy="161823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/>
        </p:nvSpPr>
        <p:spPr>
          <a:xfrm>
            <a:off x="202253" y="3623308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Software Developer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5333721" y="4169449"/>
            <a:ext cx="1391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Public Cloud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731425" y="1859514"/>
            <a:ext cx="1986600" cy="1983000"/>
          </a:xfrm>
          <a:prstGeom prst="roundRect">
            <a:avLst>
              <a:gd fmla="val 5625" name="adj"/>
            </a:avLst>
          </a:prstGeom>
          <a:solidFill>
            <a:srgbClr val="E8EAED"/>
          </a:solidFill>
          <a:ln>
            <a:noFill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878265" y="3846343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75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Platform Engineer</a:t>
            </a:r>
            <a:endParaRPr sz="1375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5">
            <a:alphaModFix/>
          </a:blip>
          <a:srcRect b="22809" l="14159" r="12703" t="21421"/>
          <a:stretch/>
        </p:blipFill>
        <p:spPr>
          <a:xfrm>
            <a:off x="3812149" y="2284718"/>
            <a:ext cx="1743438" cy="1329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3770646" y="1831259"/>
            <a:ext cx="19239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Internal</a:t>
            </a:r>
            <a:endParaRPr b="1" sz="1192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Developer Platform</a:t>
            </a:r>
            <a:endParaRPr sz="1192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66884" y="1943249"/>
            <a:ext cx="12519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focus</a:t>
            </a:r>
            <a:b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creativity</a:t>
            </a:r>
            <a:b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917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More agility</a:t>
            </a:r>
            <a:endParaRPr sz="917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5371100" y="2634499"/>
            <a:ext cx="1145100" cy="50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2C2C2"/>
          </a:solidFill>
          <a:ln cap="flat" cmpd="sng" w="4375">
            <a:solidFill>
              <a:srgbClr val="F1F3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9">
                <a:latin typeface="Google Sans"/>
                <a:ea typeface="Google Sans"/>
                <a:cs typeface="Google Sans"/>
                <a:sym typeface="Google Sans"/>
              </a:rPr>
              <a:t>Golden Paths</a:t>
            </a:r>
            <a:endParaRPr b="1" sz="1009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6085210" y="3278956"/>
            <a:ext cx="1618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Infrastructure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Dev and Prod</a:t>
            </a:r>
            <a:endParaRPr sz="1651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2560075" y="1943250"/>
            <a:ext cx="659700" cy="1983000"/>
          </a:xfrm>
          <a:prstGeom prst="roundRect">
            <a:avLst>
              <a:gd fmla="val 5625" name="adj"/>
            </a:avLst>
          </a:prstGeom>
          <a:solidFill>
            <a:srgbClr val="E8EAED"/>
          </a:solidFill>
          <a:ln>
            <a:noFill/>
          </a:ln>
        </p:spPr>
        <p:txBody>
          <a:bodyPr anchorCtr="0" anchor="ctr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4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 rot="5400000">
            <a:off x="1907350" y="2541933"/>
            <a:ext cx="1818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83875" lIns="83875" spcFirstLastPara="1" rIns="83875" wrap="square" tIns="83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92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Define Application into archetype</a:t>
            </a:r>
            <a:endParaRPr sz="1192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4393" y="2681604"/>
            <a:ext cx="460227" cy="143145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Platform Engineering</a:t>
            </a:r>
            <a:endParaRPr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 title="Screenshot 2025-09-26 at 9.38.56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50" y="2928988"/>
            <a:ext cx="312725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type="title"/>
          </p:nvPr>
        </p:nvSpPr>
        <p:spPr>
          <a:xfrm>
            <a:off x="895975" y="3098325"/>
            <a:ext cx="7263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Archetypes Introduction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Let's Go: </a:t>
            </a:r>
            <a:r>
              <a:rPr b="1" lang="en">
                <a:solidFill>
                  <a:srgbClr val="073763"/>
                </a:solidFill>
              </a:rPr>
              <a:t>Car Shopping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Really:</a:t>
            </a:r>
            <a:endParaRPr>
              <a:solidFill>
                <a:srgbClr val="07376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lphaUcPeriod"/>
            </a:pPr>
            <a:r>
              <a:rPr lang="en">
                <a:solidFill>
                  <a:srgbClr val="073763"/>
                </a:solidFill>
              </a:rPr>
              <a:t>I want to </a:t>
            </a: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go fast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lphaUcPeriod"/>
            </a:pPr>
            <a:r>
              <a:rPr lang="en">
                <a:solidFill>
                  <a:srgbClr val="073763"/>
                </a:solidFill>
              </a:rPr>
              <a:t>I need to carry </a:t>
            </a: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lots of stuff</a:t>
            </a:r>
            <a:endParaRPr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AutoNum type="alphaUcPeriod"/>
            </a:pPr>
            <a:r>
              <a:rPr lang="en">
                <a:solidFill>
                  <a:srgbClr val="073763"/>
                </a:solidFill>
              </a:rPr>
              <a:t>I don't want to </a:t>
            </a:r>
            <a:r>
              <a:rPr lang="en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spend</a:t>
            </a:r>
            <a:r>
              <a:rPr lang="en">
                <a:solidFill>
                  <a:srgbClr val="073763"/>
                </a:solidFill>
              </a:rPr>
              <a:t> much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750" y="120499"/>
            <a:ext cx="3022749" cy="15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427" y="1635991"/>
            <a:ext cx="4138226" cy="21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250" y="3552950"/>
            <a:ext cx="2846051" cy="14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424025" y="1458253"/>
            <a:ext cx="561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"I need a new &lt;vehicle&gt;!"</a:t>
            </a:r>
            <a:endParaRPr sz="18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